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3" r:id="rId6"/>
    <p:sldId id="261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05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889B-3C87-4561-A30B-A1B844A9CA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EE72-BFA1-4676-A077-36F5070C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enhancement to the response to an active assailant is among the improvements to school safety being implemented through the Department of School Safety this year.</a:t>
            </a:r>
          </a:p>
          <a:p>
            <a:endParaRPr lang="en-US" dirty="0"/>
          </a:p>
          <a:p>
            <a:r>
              <a:rPr lang="en-US" dirty="0"/>
              <a:t>A Comprehensive Safety Plan has been posted for staff, parents, and community members.</a:t>
            </a:r>
          </a:p>
          <a:p>
            <a:endParaRPr lang="en-US" dirty="0"/>
          </a:p>
          <a:p>
            <a:r>
              <a:rPr lang="en-US" dirty="0"/>
              <a:t>SROs have been assigned to elementary schools- one for each police precinct.</a:t>
            </a:r>
          </a:p>
          <a:p>
            <a:endParaRPr lang="en-US" dirty="0"/>
          </a:p>
          <a:p>
            <a:r>
              <a:rPr lang="en-US" dirty="0"/>
              <a:t>An enhanced active assailant protocol has been adopted.</a:t>
            </a:r>
          </a:p>
          <a:p>
            <a:endParaRPr lang="en-US" dirty="0"/>
          </a:p>
          <a:p>
            <a:r>
              <a:rPr lang="en-US" dirty="0"/>
              <a:t>This presentation provides information regarding the enhanced response to an active assailant.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In the final week of the 2018 legislation session, a more than 40-page piece of legislation was drafted, amended, and ultimately enacted as the Maryland Safe to Learn Act of 2018 (Senate Bill 1265, Chapter 30). </a:t>
            </a:r>
          </a:p>
          <a:p>
            <a:endParaRPr lang="en-US" dirty="0"/>
          </a:p>
          <a:p>
            <a:r>
              <a:rPr lang="en-US" dirty="0"/>
              <a:t>The bill authorizes the Maryland State Department of Education to adopt regulations for active shooter drills including age and developmentally appropriate procedures for students or school personnel in: (1) securing classrooms; (2) barricading classrooms and school entries; (3) taking refuge in the classroom; and (4) when appropriate, escape from the classroom or school.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Baltimore County Police Department staff have been engaged with BCPS for the last two years in planning for an active assailant response.</a:t>
            </a:r>
          </a:p>
          <a:p>
            <a:endParaRPr lang="en-US" dirty="0"/>
          </a:p>
          <a:p>
            <a:r>
              <a:rPr lang="en-US" dirty="0"/>
              <a:t>Baltimore County Police already practice their active shooter drills in select schools across the county, usually two a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3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Preparations for the rollout of the new protocol have been extensive.</a:t>
            </a:r>
          </a:p>
          <a:p>
            <a:endParaRPr lang="en-US" dirty="0"/>
          </a:p>
          <a:p>
            <a:r>
              <a:rPr lang="en-US" dirty="0"/>
              <a:t>Staff in the Department of School Safety as well as some school resource officers attending training  sponsored by the Maryland Center for School safety.</a:t>
            </a:r>
          </a:p>
          <a:p>
            <a:endParaRPr lang="en-US" dirty="0"/>
          </a:p>
          <a:p>
            <a:r>
              <a:rPr lang="en-US" dirty="0"/>
              <a:t>School resource officers received information during their national training.</a:t>
            </a:r>
          </a:p>
          <a:p>
            <a:endParaRPr lang="en-US" dirty="0"/>
          </a:p>
          <a:p>
            <a:r>
              <a:rPr lang="en-US" dirty="0"/>
              <a:t>BCPS convened an Implementation Committee with many subcommittees to address professional development; social-emotional concerns; individuals with disabilities; and communication of changes among other topics.</a:t>
            </a:r>
          </a:p>
          <a:p>
            <a:endParaRPr lang="en-US" dirty="0"/>
          </a:p>
          <a:p>
            <a:r>
              <a:rPr lang="en-US" dirty="0"/>
              <a:t>The Board of Education approved funding for the selected protocol.</a:t>
            </a:r>
          </a:p>
          <a:p>
            <a:endParaRPr lang="en-US" dirty="0"/>
          </a:p>
          <a:p>
            <a:r>
              <a:rPr lang="en-US" dirty="0"/>
              <a:t>Three train-the-trainer sessions were held- July 30-31; August 13-14; and August 20-21. Instructors had to complete an online test for certification.</a:t>
            </a:r>
          </a:p>
          <a:p>
            <a:endParaRPr lang="en-US" dirty="0"/>
          </a:p>
          <a:p>
            <a:r>
              <a:rPr lang="en-US" dirty="0"/>
              <a:t>Staff were provide access to an online training upon the start of the new school year.</a:t>
            </a:r>
          </a:p>
          <a:p>
            <a:endParaRPr lang="en-US" dirty="0"/>
          </a:p>
          <a:p>
            <a:r>
              <a:rPr lang="en-US" dirty="0"/>
              <a:t>Staff participated in a face-to-face training prior to the start of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each od the cases cited, there were numerous casualties when staff and students used lockdown as their only response.</a:t>
            </a:r>
          </a:p>
          <a:p>
            <a:endParaRPr lang="en-US" dirty="0"/>
          </a:p>
          <a:p>
            <a:r>
              <a:rPr lang="en-US" dirty="0"/>
              <a:t>Giving individuals options is recommended by the Department of Homeland Security, Maryland State Police, Maryland Center for School Safety, and the Baltimore County Police Department.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cannot go into great detail about all of the precautions taken and strategies used, </a:t>
            </a:r>
          </a:p>
          <a:p>
            <a:endParaRPr lang="en-US" dirty="0"/>
          </a:p>
          <a:p>
            <a:r>
              <a:rPr lang="en-US" dirty="0"/>
              <a:t>An enhanced protocol means that students will no longer sit in a group passively. They will learn to barricade entrances to their environment.</a:t>
            </a:r>
          </a:p>
          <a:p>
            <a:endParaRPr lang="en-US" dirty="0"/>
          </a:p>
          <a:p>
            <a:r>
              <a:rPr lang="en-US" dirty="0"/>
              <a:t>Instead of evacuating on school grounds as they do for a fire drill, students will move to a greater distance from the building.</a:t>
            </a:r>
          </a:p>
          <a:p>
            <a:endParaRPr lang="en-US" dirty="0"/>
          </a:p>
          <a:p>
            <a:r>
              <a:rPr lang="en-US" dirty="0"/>
              <a:t>Countering is not fighting. It is not going after an attacker. It is creating a disruption in the attacker’s attempt to cause harm.</a:t>
            </a:r>
          </a:p>
          <a:p>
            <a:endParaRPr lang="en-US" dirty="0"/>
          </a:p>
          <a:p>
            <a:r>
              <a:rPr lang="en-US" dirty="0"/>
              <a:t>Staff and students will be informed in real time during the event so they can make the best decision possible. For example, “The attacker is on the cafeteria wing.”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continue to use the measures in place until students have been trained.</a:t>
            </a:r>
          </a:p>
          <a:p>
            <a:endParaRPr lang="en-US" dirty="0"/>
          </a:p>
          <a:p>
            <a:r>
              <a:rPr lang="en-US" dirty="0"/>
              <a:t>Students are already familiar with lockdown, evacuate, and other protocols. The changes will be explained to students in an age appropriate way.</a:t>
            </a:r>
          </a:p>
          <a:p>
            <a:endParaRPr lang="en-US" dirty="0"/>
          </a:p>
          <a:p>
            <a:r>
              <a:rPr lang="en-US" dirty="0"/>
              <a:t>The scenario-drills will begin with “tabletop” exercises. During these exercises, students will talk about what they would do if there school was attacked.</a:t>
            </a:r>
          </a:p>
          <a:p>
            <a:endParaRPr lang="en-US" dirty="0"/>
          </a:p>
          <a:p>
            <a:r>
              <a:rPr lang="en-US" dirty="0"/>
              <a:t>As we begin implementation of the new protocol, notification will be sent through School Messenger that students will be doing a drill and a brief summary of the drill.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 or concerns that cannot be addressed here can be referred to the Department of School Safety at 443-809-4360 or by e-mailing the executive director, April Lewis at alewis7@bcps.org.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PS background image /w assorted students of all ages. BCPS logo.">
            <a:extLst>
              <a:ext uri="{FF2B5EF4-FFF2-40B4-BE49-F238E27FC236}">
                <a16:creationId xmlns:a16="http://schemas.microsoft.com/office/drawing/2014/main" id="{3785DE3E-7BE5-4574-B4E1-CBC08A9CC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8467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229" y="904629"/>
            <a:ext cx="7772400" cy="2626360"/>
          </a:xfrm>
        </p:spPr>
        <p:txBody>
          <a:bodyPr anchor="b">
            <a:normAutofit/>
          </a:bodyPr>
          <a:lstStyle>
            <a:lvl1pPr algn="l">
              <a:defRPr sz="600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229" y="4023837"/>
            <a:ext cx="9144000" cy="1363573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and date here</a:t>
            </a:r>
          </a:p>
        </p:txBody>
      </p:sp>
      <p:pic>
        <p:nvPicPr>
          <p:cNvPr id="5" name="Picture 4" descr="Team BCPS logo&#10;">
            <a:extLst>
              <a:ext uri="{FF2B5EF4-FFF2-40B4-BE49-F238E27FC236}">
                <a16:creationId xmlns:a16="http://schemas.microsoft.com/office/drawing/2014/main" id="{AE5AD7E8-4DE4-4362-BF9C-6E9DBE5432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54" y="5785658"/>
            <a:ext cx="1014295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8067" y="2536305"/>
            <a:ext cx="5535991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343651" y="2536306"/>
            <a:ext cx="5010149" cy="2246198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object here with Alt Text</a:t>
            </a:r>
          </a:p>
        </p:txBody>
      </p:sp>
      <p:pic>
        <p:nvPicPr>
          <p:cNvPr id="10" name="Picture 9" descr="Team BCPS logo&#10;">
            <a:extLst>
              <a:ext uri="{FF2B5EF4-FFF2-40B4-BE49-F238E27FC236}">
                <a16:creationId xmlns:a16="http://schemas.microsoft.com/office/drawing/2014/main" id="{05D807B1-08D3-4BD8-8E73-F3B45ED9C8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78265B0A-0B35-4FCF-A827-9BA557CFC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PS colorful background image">
            <a:extLst>
              <a:ext uri="{FF2B5EF4-FFF2-40B4-BE49-F238E27FC236}">
                <a16:creationId xmlns:a16="http://schemas.microsoft.com/office/drawing/2014/main" id="{3785DE3E-7BE5-4574-B4E1-CBC08A9CC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9658" y="2540954"/>
            <a:ext cx="4868333" cy="23336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6071266" y="2540953"/>
            <a:ext cx="4955823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C2C29D79-5147-4D1E-BB82-69AED410E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A3D1B110-F0F0-416B-85DE-60A0E3D1E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98B058-3279-45E9-9EF2-D1B199389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1" name="Picture 10" descr="Team BCPS logo&#10;">
            <a:extLst>
              <a:ext uri="{FF2B5EF4-FFF2-40B4-BE49-F238E27FC236}">
                <a16:creationId xmlns:a16="http://schemas.microsoft.com/office/drawing/2014/main" id="{99AE236A-FF7A-4FA2-BB4A-D666A106FA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6248400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5FBFA01-301F-450B-B211-51181D9C3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C35FED4-D4E2-47AA-9ABC-300146380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4" name="Picture 13" descr="Team BCPS logo&#10;">
            <a:extLst>
              <a:ext uri="{FF2B5EF4-FFF2-40B4-BE49-F238E27FC236}">
                <a16:creationId xmlns:a16="http://schemas.microsoft.com/office/drawing/2014/main" id="{8352FB7E-E0DC-4236-A1FF-33BB35639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9" name="Picture 8" descr="Team BCPS logo&#10;">
            <a:extLst>
              <a:ext uri="{FF2B5EF4-FFF2-40B4-BE49-F238E27FC236}">
                <a16:creationId xmlns:a16="http://schemas.microsoft.com/office/drawing/2014/main" id="{997953DD-092E-4DCE-AC10-DBBFE93A68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8" y="2564384"/>
            <a:ext cx="6187017" cy="2770187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6461A46-AD4E-4B33-85F9-3488720FA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91D6DCD-9D8D-4565-86E8-3809952E8D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4" name="Picture 13" descr="Team BCPS logo&#10;">
            <a:extLst>
              <a:ext uri="{FF2B5EF4-FFF2-40B4-BE49-F238E27FC236}">
                <a16:creationId xmlns:a16="http://schemas.microsoft.com/office/drawing/2014/main" id="{22847295-DC65-4741-BDFB-4BDE3DB5F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9" name="Picture 8" descr="Team BCPS logo&#10;">
            <a:extLst>
              <a:ext uri="{FF2B5EF4-FFF2-40B4-BE49-F238E27FC236}">
                <a16:creationId xmlns:a16="http://schemas.microsoft.com/office/drawing/2014/main" id="{E2B6E2A6-DF2E-4C77-93F7-6029194A8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Expan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7" y="2782151"/>
            <a:ext cx="10865636" cy="2634344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36DDCC2-3BF2-4517-A1CC-23B0445E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C4A534-EDA3-4FDF-B942-FAE05AA6C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2" name="Picture 11" descr="Team BCPS logo&#10;">
            <a:extLst>
              <a:ext uri="{FF2B5EF4-FFF2-40B4-BE49-F238E27FC236}">
                <a16:creationId xmlns:a16="http://schemas.microsoft.com/office/drawing/2014/main" id="{B1B1619F-962F-40AC-922D-AC78F357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2A9E417C-9231-45C2-8615-84C5F9533E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A8C2-958C-44DA-932A-65A62CAD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6" r:id="rId3"/>
    <p:sldLayoutId id="2147483673" r:id="rId4"/>
    <p:sldLayoutId id="2147483674" r:id="rId5"/>
    <p:sldLayoutId id="214748367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C55A49-5B8D-433D-8259-21D97FFE0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43" y="1397477"/>
            <a:ext cx="7772400" cy="2626360"/>
          </a:xfrm>
        </p:spPr>
        <p:txBody>
          <a:bodyPr>
            <a:normAutofit/>
          </a:bodyPr>
          <a:lstStyle/>
          <a:p>
            <a:r>
              <a:rPr lang="en-US" sz="4800" dirty="0"/>
              <a:t>ALICE: THE BCPS </a:t>
            </a:r>
            <a:br>
              <a:rPr lang="en-US" sz="4800" dirty="0"/>
            </a:br>
            <a:r>
              <a:rPr lang="en-US" sz="4800" dirty="0"/>
              <a:t>ACTIVE ASSAILANT PROTOCOL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0C22CBC-5D8F-4CFA-84B5-87138F7AB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School Safety</a:t>
            </a:r>
          </a:p>
        </p:txBody>
      </p:sp>
      <p:pic>
        <p:nvPicPr>
          <p:cNvPr id="5" name="Picture 4" descr="Team BCPS logo&#10;">
            <a:extLst>
              <a:ext uri="{FF2B5EF4-FFF2-40B4-BE49-F238E27FC236}">
                <a16:creationId xmlns:a16="http://schemas.microsoft.com/office/drawing/2014/main" id="{78265B0A-0B35-4FCF-A827-9BA557CFC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781"/>
            <a:ext cx="2403787" cy="24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6182" y="2583602"/>
            <a:ext cx="10145446" cy="2246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Safe Schools Act of 2018 authorizes the Maryland State Department of Education to adopt rules for active assailant drills. An active assailant is someone who enters or approaches a building with the intent of doing harm to others. In many cases, an active assailant is an active shooter but could also use other means to inflict harm.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Safe Schools Act of 2018</a:t>
            </a:r>
          </a:p>
        </p:txBody>
      </p:sp>
    </p:spTree>
    <p:extLst>
      <p:ext uri="{BB962C8B-B14F-4D97-AF65-F5344CB8AC3E}">
        <p14:creationId xmlns:p14="http://schemas.microsoft.com/office/powerpoint/2010/main" val="290792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10460756" cy="224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During the fall of 2018, Baltimore County Public Schools in partnership with the Baltimore County Police Department will introduce a new response to an active assailant.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138590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2427" y="2149836"/>
            <a:ext cx="10586880" cy="3359998"/>
          </a:xfrm>
        </p:spPr>
        <p:txBody>
          <a:bodyPr>
            <a:noAutofit/>
          </a:bodyPr>
          <a:lstStyle/>
          <a:p>
            <a:r>
              <a:rPr lang="en-US" sz="3200" dirty="0"/>
              <a:t>During summer 2018, over 300 administrators, law enforcement personnel, and lead teachers received certification in the selected protocol. </a:t>
            </a:r>
          </a:p>
          <a:p>
            <a:pPr marL="457200" lvl="1" indent="0">
              <a:buNone/>
            </a:pPr>
            <a:r>
              <a:rPr lang="en-US" dirty="0"/>
              <a:t>Three, 2-day instructor trainer sessions were held during the months of July and August. Instructors had to complete an online test for certification in order to train school staff.  </a:t>
            </a:r>
          </a:p>
          <a:p>
            <a:r>
              <a:rPr lang="en-US" dirty="0"/>
              <a:t>School staff first completed a one-hour, online training and then school staff participated in a three-hour face-to-face training prior to the start of school</a:t>
            </a:r>
            <a:r>
              <a:rPr lang="en-US" sz="32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PREPARATIONS</a:t>
            </a:r>
          </a:p>
        </p:txBody>
      </p:sp>
    </p:spTree>
    <p:extLst>
      <p:ext uri="{BB962C8B-B14F-4D97-AF65-F5344CB8AC3E}">
        <p14:creationId xmlns:p14="http://schemas.microsoft.com/office/powerpoint/2010/main" val="188725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2848" y="2238532"/>
            <a:ext cx="10508053" cy="3344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Case studies of several active shooter incidents such as Columbine High School, Virginia Tech University, and Sandy Hook Elementary School have shown that using a </a:t>
            </a:r>
            <a:r>
              <a:rPr lang="en-US" sz="3200" i="1" dirty="0"/>
              <a:t>lockdown</a:t>
            </a:r>
            <a:r>
              <a:rPr lang="en-US" sz="3200" dirty="0"/>
              <a:t> protocol alone resulted in an increase in casualties. 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and local agencies and law enforcement partners recommend an option-based protocol.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CHANGE?</a:t>
            </a:r>
          </a:p>
        </p:txBody>
      </p:sp>
    </p:spTree>
    <p:extLst>
      <p:ext uri="{BB962C8B-B14F-4D97-AF65-F5344CB8AC3E}">
        <p14:creationId xmlns:p14="http://schemas.microsoft.com/office/powerpoint/2010/main" val="17365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9243" y="2315587"/>
            <a:ext cx="10823364" cy="392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active assailant protocol selected for Baltimore County Public Schools is called ALICE. ALICE stands for:</a:t>
            </a:r>
          </a:p>
          <a:p>
            <a:pPr lvl="1"/>
            <a:r>
              <a:rPr lang="en-US" dirty="0"/>
              <a:t>Alert –  receiving initial notice of a critical event </a:t>
            </a:r>
          </a:p>
          <a:p>
            <a:pPr lvl="1"/>
            <a:r>
              <a:rPr lang="en-US" dirty="0"/>
              <a:t>Lockdown – securing occupants behind closed doors</a:t>
            </a:r>
          </a:p>
          <a:p>
            <a:pPr lvl="1"/>
            <a:r>
              <a:rPr lang="en-US" dirty="0"/>
              <a:t>Inform – notifying staff and students of potential danger throughout the event</a:t>
            </a:r>
          </a:p>
          <a:p>
            <a:pPr lvl="1"/>
            <a:r>
              <a:rPr lang="en-US" dirty="0"/>
              <a:t>Counter – creating noise, movement, distance, and distraction</a:t>
            </a:r>
          </a:p>
          <a:p>
            <a:pPr lvl="1"/>
            <a:r>
              <a:rPr lang="en-US" dirty="0"/>
              <a:t>Evacuate – leaving the area of the danger</a:t>
            </a:r>
          </a:p>
          <a:p>
            <a:pPr marL="0" indent="0">
              <a:buNone/>
            </a:pPr>
            <a:r>
              <a:rPr lang="en-US" i="1" dirty="0"/>
              <a:t>These responses are not implemented in any specific order.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PROTOCOL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935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0153" y="1889919"/>
            <a:ext cx="11296330" cy="2246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ALICE is an option-based protocol. Staff and students will respond based on the information they have about the situation. In the past, the only option available was </a:t>
            </a:r>
            <a:r>
              <a:rPr lang="en-US" sz="3200" i="1" dirty="0"/>
              <a:t>lockdown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Lockdown will be updated to an </a:t>
            </a:r>
            <a:r>
              <a:rPr lang="en-US" sz="3200" u="sng" dirty="0"/>
              <a:t>enhanced</a:t>
            </a:r>
            <a:r>
              <a:rPr lang="en-US" sz="3200" dirty="0"/>
              <a:t> lockdown protocol.</a:t>
            </a:r>
          </a:p>
          <a:p>
            <a:pPr lvl="1"/>
            <a:r>
              <a:rPr lang="en-US" sz="3200" dirty="0"/>
              <a:t>Evacuation will be to a location off of school grounds.</a:t>
            </a:r>
          </a:p>
          <a:p>
            <a:pPr lvl="1"/>
            <a:r>
              <a:rPr lang="en-US" sz="3200" dirty="0"/>
              <a:t>If an active assailant breaches a secure location, occupants will counter the attacker.</a:t>
            </a:r>
          </a:p>
          <a:p>
            <a:pPr lvl="1"/>
            <a:r>
              <a:rPr lang="en-US" sz="3200" dirty="0"/>
              <a:t>Information will be provided during the event as available and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328759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067" y="1894255"/>
            <a:ext cx="11233266" cy="4113438"/>
          </a:xfrm>
        </p:spPr>
        <p:txBody>
          <a:bodyPr>
            <a:noAutofit/>
          </a:bodyPr>
          <a:lstStyle/>
          <a:p>
            <a:r>
              <a:rPr lang="en-US" dirty="0"/>
              <a:t>Current protocols will remain in place until students have been informed and trained.</a:t>
            </a:r>
          </a:p>
          <a:p>
            <a:r>
              <a:rPr lang="en-US" dirty="0"/>
              <a:t>Students will receive information about the various protocol in an age-appropriate way. </a:t>
            </a:r>
            <a:r>
              <a:rPr lang="en-US" i="1" dirty="0"/>
              <a:t>Students are already familiar with the protocols currently used by BCPS.</a:t>
            </a:r>
          </a:p>
          <a:p>
            <a:r>
              <a:rPr lang="en-US" dirty="0"/>
              <a:t>Students will participate in scenario-based drills that will gradually acquaint them with the best response protocol based on their situation. </a:t>
            </a:r>
            <a:r>
              <a:rPr lang="en-US" i="1" dirty="0"/>
              <a:t>Students currently practice eight emergency responses.</a:t>
            </a:r>
          </a:p>
          <a:p>
            <a:r>
              <a:rPr lang="en-US" dirty="0"/>
              <a:t>Parents will receive notification of active assailant drills and a summary of the content of the drill as the new protocol is introduced.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067" y="1281421"/>
            <a:ext cx="10392833" cy="835025"/>
          </a:xfrm>
        </p:spPr>
        <p:txBody>
          <a:bodyPr/>
          <a:lstStyle/>
          <a:p>
            <a:r>
              <a:rPr lang="en-US" dirty="0"/>
              <a:t>HOW WILL STUDENTS LEARN THE NEW PROTOCOL?</a:t>
            </a:r>
          </a:p>
        </p:txBody>
      </p:sp>
    </p:spTree>
    <p:extLst>
      <p:ext uri="{BB962C8B-B14F-4D97-AF65-F5344CB8AC3E}">
        <p14:creationId xmlns:p14="http://schemas.microsoft.com/office/powerpoint/2010/main" val="186017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10713004" cy="2246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QUESTIONS??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</p:spTree>
    <p:extLst>
      <p:ext uri="{BB962C8B-B14F-4D97-AF65-F5344CB8AC3E}">
        <p14:creationId xmlns:p14="http://schemas.microsoft.com/office/powerpoint/2010/main" val="347205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PS_Template_1_ADA_16x9.potx" id="{FD33FBF6-3321-4F0F-B147-BA73A5EA6E3E}" vid="{B4409CC6-CA87-4C61-B091-9D36B101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BCPS_Template_2_ADA_16x9</Template>
  <TotalTime>505</TotalTime>
  <Words>1191</Words>
  <Application>Microsoft Office PowerPoint</Application>
  <PresentationFormat>Widescreen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ALICE: THE BCPS  ACTIVE ASSAILANT PROTOCOL</vt:lpstr>
      <vt:lpstr>ACTIVE ASSAILANT APPROACH</vt:lpstr>
      <vt:lpstr>ACTIVE ASSAILANT APPROACH</vt:lpstr>
      <vt:lpstr>ACTIVE ASSAILANT APPROACH</vt:lpstr>
      <vt:lpstr>ACTIVE ASSAILANT RESPONSE</vt:lpstr>
      <vt:lpstr>ACTIVE ASSAILANT PROTOCOL</vt:lpstr>
      <vt:lpstr>ACTIVE ASSAILANT APPROACH</vt:lpstr>
      <vt:lpstr>ACTIVE ASSAILANT RESPONSE</vt:lpstr>
      <vt:lpstr>ACTIVE ASSAILANT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Hiles, Brian</dc:creator>
  <cp:lastModifiedBy>Kelbaugh, Kathleen A.</cp:lastModifiedBy>
  <cp:revision>31</cp:revision>
  <dcterms:created xsi:type="dcterms:W3CDTF">2017-08-29T18:18:03Z</dcterms:created>
  <dcterms:modified xsi:type="dcterms:W3CDTF">2018-09-17T14:00:29Z</dcterms:modified>
</cp:coreProperties>
</file>